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5" r:id="rId3"/>
    <p:sldId id="315" r:id="rId4"/>
    <p:sldId id="312" r:id="rId5"/>
    <p:sldId id="308" r:id="rId6"/>
    <p:sldId id="309" r:id="rId7"/>
    <p:sldId id="310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371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1018">
          <p15:clr>
            <a:srgbClr val="A4A3A4"/>
          </p15:clr>
        </p15:guide>
        <p15:guide id="6" orient="horz" pos="3886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pos="3839">
          <p15:clr>
            <a:srgbClr val="A4A3A4"/>
          </p15:clr>
        </p15:guide>
        <p15:guide id="10" pos="1247">
          <p15:clr>
            <a:srgbClr val="A4A3A4"/>
          </p15:clr>
        </p15:guide>
        <p15:guide id="11" pos="7007">
          <p15:clr>
            <a:srgbClr val="A4A3A4"/>
          </p15:clr>
        </p15:guide>
        <p15:guide id="12" pos="4415">
          <p15:clr>
            <a:srgbClr val="A4A3A4"/>
          </p15:clr>
        </p15:guide>
        <p15:guide id="13" pos="6863">
          <p15:clr>
            <a:srgbClr val="A4A3A4"/>
          </p15:clr>
        </p15:guide>
        <p15:guide id="14" pos="7295">
          <p15:clr>
            <a:srgbClr val="A4A3A4"/>
          </p15:clr>
        </p15:guide>
        <p15:guide id="15" pos="1535">
          <p15:clr>
            <a:srgbClr val="A4A3A4"/>
          </p15:clr>
        </p15:guide>
        <p15:guide id="16" pos="6143">
          <p15:clr>
            <a:srgbClr val="A4A3A4"/>
          </p15:clr>
        </p15:guide>
        <p15:guide id="17" pos="3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228" y="360"/>
      </p:cViewPr>
      <p:guideLst>
        <p:guide orient="horz" pos="2160"/>
        <p:guide orient="horz" pos="4030"/>
        <p:guide orient="horz" pos="371"/>
        <p:guide orient="horz" pos="1152"/>
        <p:guide orient="horz" pos="1018"/>
        <p:guide orient="horz" pos="3886"/>
        <p:guide orient="horz"/>
        <p:guide orient="horz" pos="528"/>
        <p:guide pos="3839"/>
        <p:guide pos="1247"/>
        <p:guide pos="7007"/>
        <p:guide pos="4415"/>
        <p:guide pos="6863"/>
        <p:guide pos="7295"/>
        <p:guide pos="1535"/>
        <p:guide pos="6143"/>
        <p:guide pos="3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3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еличезна океанська хвиля" title="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381000"/>
            <a:ext cx="9144000" cy="12192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02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еличезна океанська хвиля (напівпрозора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t>06.10.2015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uk-UA" smtClean="0"/>
              <a:pPr/>
              <a:t>06.10.2015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личезна океанська хвиля (напівпрозора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Рисунок 9" descr="Величезна океанська хвиля" title="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</a:t>
            </a:r>
            <a:r>
              <a:rPr lang="uk-UA" noProof="0" dirty="0" smtClean="0"/>
              <a:t>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uk-UA" smtClean="0"/>
              <a:pPr/>
              <a:t>06.10.2015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k.wikipedia.org/wiki/The_Heritage_Foundation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5400" b="0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Макет заголовка</a:t>
            </a:r>
            <a:endParaRPr lang="uk-UA" sz="5400" b="0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2000" b="0" i="0" baseline="0" dirty="0" smtClean="0">
                <a:solidFill>
                  <a:srgbClr val="83BEC0"/>
                </a:solidFill>
              </a:rPr>
              <a:t>Підзаголовок</a:t>
            </a:r>
            <a:endParaRPr lang="uk-UA" sz="2000" b="0" i="0" baseline="0" dirty="0">
              <a:solidFill>
                <a:srgbClr val="83BE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12188825" cy="8109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8496944" cy="132343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2"/>
                </a:solidFill>
              </a:rPr>
              <a:t>   </a:t>
            </a:r>
            <a:r>
              <a:rPr lang="ru-RU" sz="8000" b="1" dirty="0" smtClean="0">
                <a:solidFill>
                  <a:srgbClr val="103844"/>
                </a:solidFill>
              </a:rPr>
              <a:t>Панама</a:t>
            </a:r>
            <a:endParaRPr lang="uk-UA" sz="8000" b="1" dirty="0">
              <a:solidFill>
                <a:srgbClr val="1038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758708" y="188640"/>
            <a:ext cx="3657600" cy="720725"/>
          </a:xfrm>
        </p:spPr>
        <p:txBody>
          <a:bodyPr/>
          <a:lstStyle/>
          <a:p>
            <a:r>
              <a:rPr lang="uk-UA" b="1" dirty="0" smtClean="0"/>
              <a:t>Туризм</a:t>
            </a:r>
            <a:endParaRPr lang="uk-UA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5734372" y="980728"/>
            <a:ext cx="64200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Пляжний відпочинок в Панамі пропонує узбережжі розташоване поруч з містом Панама. Пляжі: </a:t>
            </a:r>
            <a:r>
              <a:rPr lang="uk-UA" dirty="0" err="1"/>
              <a:t>Горгона</a:t>
            </a:r>
            <a:r>
              <a:rPr lang="uk-UA" dirty="0"/>
              <a:t>, </a:t>
            </a:r>
            <a:r>
              <a:rPr lang="uk-UA" dirty="0" err="1"/>
              <a:t>Пунта-Чаме</a:t>
            </a:r>
            <a:r>
              <a:rPr lang="uk-UA" dirty="0"/>
              <a:t>, Ріо-Мар, Санта-Клара. Відпочинок на островах </a:t>
            </a:r>
            <a:r>
              <a:rPr lang="uk-UA" dirty="0" err="1"/>
              <a:t>Табога</a:t>
            </a:r>
            <a:r>
              <a:rPr lang="uk-UA" dirty="0"/>
              <a:t> і </a:t>
            </a:r>
            <a:r>
              <a:rPr lang="uk-UA" dirty="0" err="1"/>
              <a:t>Контадора</a:t>
            </a:r>
            <a:r>
              <a:rPr lang="uk-UA" dirty="0"/>
              <a:t>, </a:t>
            </a:r>
            <a:r>
              <a:rPr lang="uk-UA" dirty="0" err="1"/>
              <a:t>Койба</a:t>
            </a:r>
            <a:r>
              <a:rPr lang="uk-UA" dirty="0"/>
              <a:t> і Ігуана. Досить популярні курорти на островах архіпелагу </a:t>
            </a:r>
            <a:r>
              <a:rPr lang="uk-UA" dirty="0" err="1"/>
              <a:t>Бокас</a:t>
            </a:r>
            <a:r>
              <a:rPr lang="uk-UA" dirty="0"/>
              <a:t>-</a:t>
            </a:r>
            <a:r>
              <a:rPr lang="uk-UA" dirty="0" err="1"/>
              <a:t>дель</a:t>
            </a:r>
            <a:r>
              <a:rPr lang="uk-UA" dirty="0"/>
              <a:t>-Торо і острова Сан-</a:t>
            </a:r>
            <a:r>
              <a:rPr lang="uk-UA" dirty="0" err="1"/>
              <a:t>Блас</a:t>
            </a:r>
            <a:r>
              <a:rPr lang="uk-UA" dirty="0"/>
              <a:t>. Найпопулярніші знаходяться в Національному парку </a:t>
            </a:r>
            <a:r>
              <a:rPr lang="uk-UA" dirty="0" err="1"/>
              <a:t>Койба</a:t>
            </a:r>
            <a:r>
              <a:rPr lang="uk-UA" dirty="0"/>
              <a:t>, на островах </a:t>
            </a:r>
            <a:r>
              <a:rPr lang="uk-UA" dirty="0" err="1"/>
              <a:t>Табога</a:t>
            </a:r>
            <a:r>
              <a:rPr lang="uk-UA" dirty="0"/>
              <a:t> і </a:t>
            </a:r>
            <a:r>
              <a:rPr lang="uk-UA" dirty="0" err="1"/>
              <a:t>Контадора</a:t>
            </a:r>
            <a:r>
              <a:rPr lang="uk-UA" dirty="0"/>
              <a:t>. На о. </a:t>
            </a:r>
            <a:r>
              <a:rPr lang="uk-UA" dirty="0" err="1"/>
              <a:t>Койба</a:t>
            </a:r>
            <a:r>
              <a:rPr lang="uk-UA" dirty="0"/>
              <a:t> розташований найбільший кораловий риф площею 135 га. Тут ви можете побачити найбільш великих мешканців морських глибин таких як: горбаті кити, дельфіни, різні види акул, риба-вітрильник, тунець. Карибське узбережжя популярно </a:t>
            </a:r>
            <a:r>
              <a:rPr lang="uk-UA" dirty="0" err="1"/>
              <a:t>дайв</a:t>
            </a:r>
            <a:r>
              <a:rPr lang="uk-UA" dirty="0"/>
              <a:t>-сайтів архіпелагу </a:t>
            </a:r>
            <a:r>
              <a:rPr lang="uk-UA" dirty="0" err="1"/>
              <a:t>Бокас</a:t>
            </a:r>
            <a:r>
              <a:rPr lang="uk-UA" dirty="0"/>
              <a:t>-</a:t>
            </a:r>
            <a:r>
              <a:rPr lang="uk-UA" dirty="0" err="1"/>
              <a:t>дель</a:t>
            </a:r>
            <a:r>
              <a:rPr lang="uk-UA" dirty="0"/>
              <a:t>-Торо. Тут спостерігаються </a:t>
            </a:r>
            <a:r>
              <a:rPr lang="uk-UA" dirty="0" err="1"/>
              <a:t>группери</a:t>
            </a:r>
            <a:r>
              <a:rPr lang="uk-UA" dirty="0"/>
              <a:t>, мурени, скати, різні види губок і коралів, анемони, акули і т. д. Також води архіпелагу, а саме о. Колон відмінне місце для заняття серфінгом. Тихоокеанське узбережжя для серфінгу пропонує хвилі і вітер о. </a:t>
            </a:r>
            <a:r>
              <a:rPr lang="uk-UA" dirty="0" err="1"/>
              <a:t>Морро-Негрито</a:t>
            </a:r>
            <a:r>
              <a:rPr lang="uk-UA" dirty="0"/>
              <a:t>, провінцію Лос-</a:t>
            </a:r>
            <a:r>
              <a:rPr lang="uk-UA" dirty="0" err="1"/>
              <a:t>Сантос</a:t>
            </a:r>
            <a:r>
              <a:rPr lang="uk-UA" dirty="0"/>
              <a:t>, пляжі Тета і </a:t>
            </a:r>
            <a:r>
              <a:rPr lang="uk-UA" dirty="0" err="1"/>
              <a:t>Малібу</a:t>
            </a:r>
            <a:r>
              <a:rPr lang="uk-UA" dirty="0"/>
              <a:t>, розташовані недалеко від Панама Сіті.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7343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0"/>
            <a:ext cx="4574286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254652" y="630932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/>
              <a:t>Башня</a:t>
            </a:r>
            <a:r>
              <a:rPr lang="uk-UA" b="1" dirty="0"/>
              <a:t> </a:t>
            </a:r>
            <a:r>
              <a:rPr lang="uk-UA" b="1" dirty="0" smtClean="0"/>
              <a:t>Революції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3550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504056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7318548" y="6237312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Собор </a:t>
            </a:r>
            <a:r>
              <a:rPr lang="uk-UA" b="1" dirty="0" err="1"/>
              <a:t>Асунсьйонської</a:t>
            </a:r>
            <a:r>
              <a:rPr lang="uk-UA" b="1" dirty="0"/>
              <a:t> Богородиці</a:t>
            </a:r>
          </a:p>
        </p:txBody>
      </p:sp>
    </p:spTree>
    <p:extLst>
      <p:ext uri="{BB962C8B-B14F-4D97-AF65-F5344CB8AC3E}">
        <p14:creationId xmlns:p14="http://schemas.microsoft.com/office/powerpoint/2010/main" val="238012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-1743"/>
            <a:ext cx="10284593" cy="68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" y="1"/>
            <a:ext cx="5755300" cy="3645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44" y="4095760"/>
            <a:ext cx="1698181" cy="1070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90" y="4634083"/>
            <a:ext cx="3989137" cy="2187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00" y="5166518"/>
            <a:ext cx="1691680" cy="1691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58" y="4634084"/>
            <a:ext cx="3490233" cy="2224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7" y="5265549"/>
            <a:ext cx="3010225" cy="1630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45" y="5808"/>
            <a:ext cx="2987930" cy="18426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4" y="1"/>
            <a:ext cx="3435351" cy="25765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3645024"/>
            <a:ext cx="3008021" cy="1620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17" y="2576514"/>
            <a:ext cx="3565710" cy="2054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2837488"/>
            <a:ext cx="2541429" cy="17965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02" y="1848428"/>
            <a:ext cx="1165441" cy="7426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49" y="1848428"/>
            <a:ext cx="686219" cy="7426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77" y="1835435"/>
            <a:ext cx="1148438" cy="10020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026" y="2582321"/>
            <a:ext cx="1697769" cy="15134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41" y="3642612"/>
            <a:ext cx="1374912" cy="9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1412776"/>
            <a:ext cx="9289032" cy="2727325"/>
          </a:xfrm>
        </p:spPr>
        <p:txBody>
          <a:bodyPr>
            <a:normAutofit/>
          </a:bodyPr>
          <a:lstStyle/>
          <a:p>
            <a:r>
              <a:rPr lang="uk-UA" sz="8800" b="1" dirty="0" smtClean="0"/>
              <a:t>Дякую за увагу!</a:t>
            </a:r>
            <a:endParaRPr lang="uk-UA" sz="8800" b="1" dirty="0"/>
          </a:p>
        </p:txBody>
      </p:sp>
    </p:spTree>
    <p:extLst>
      <p:ext uri="{BB962C8B-B14F-4D97-AF65-F5344CB8AC3E}">
        <p14:creationId xmlns:p14="http://schemas.microsoft.com/office/powerpoint/2010/main" val="270461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1511654"/>
            <a:ext cx="428625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505564"/>
            <a:ext cx="4408948" cy="4869680"/>
          </a:xfrm>
          <a:prstGeom prst="rect">
            <a:avLst/>
          </a:prstGeom>
        </p:spPr>
      </p:pic>
      <p:sp>
        <p:nvSpPr>
          <p:cNvPr id="6" name="Підзаголовок 2"/>
          <p:cNvSpPr txBox="1">
            <a:spLocks/>
          </p:cNvSpPr>
          <p:nvPr/>
        </p:nvSpPr>
        <p:spPr>
          <a:xfrm>
            <a:off x="1494130" y="5589443"/>
            <a:ext cx="2664296" cy="549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latin typeface="+mj-lt"/>
                <a:cs typeface="Times New Roman" panose="02020603050405020304" pitchFamily="18" charset="0"/>
              </a:rPr>
              <a:t>Герб Панами</a:t>
            </a:r>
            <a:endParaRPr lang="uk-UA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ідзаголовок 2"/>
          <p:cNvSpPr txBox="1">
            <a:spLocks/>
          </p:cNvSpPr>
          <p:nvPr/>
        </p:nvSpPr>
        <p:spPr>
          <a:xfrm>
            <a:off x="8398668" y="5589849"/>
            <a:ext cx="2664296" cy="549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latin typeface="+mj-lt"/>
                <a:cs typeface="Times New Roman" panose="02020603050405020304" pitchFamily="18" charset="0"/>
              </a:rPr>
              <a:t>Прапор</a:t>
            </a:r>
            <a:endParaRPr lang="uk-UA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5974334" y="2708920"/>
            <a:ext cx="6177880" cy="547260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Республіка Панама </a:t>
            </a:r>
            <a:r>
              <a:rPr lang="uk-UA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держава в Центральній Америці на Панамському перешийку, з півдня омивається Тихим океаном, з півночі Карибським </a:t>
            </a:r>
            <a:r>
              <a:rPr lang="uk-UA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морем. Територія </a:t>
            </a:r>
            <a:r>
              <a:rPr lang="uk-UA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була заселена індіанськими племенами куна, </a:t>
            </a:r>
            <a:r>
              <a:rPr lang="uk-UA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чоко</a:t>
            </a:r>
            <a:r>
              <a:rPr lang="uk-UA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і </a:t>
            </a:r>
            <a:r>
              <a:rPr lang="uk-UA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гуай</a:t>
            </a:r>
            <a:r>
              <a:rPr lang="uk-UA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поки в 1501 році </a:t>
            </a:r>
            <a:r>
              <a:rPr lang="uk-UA" sz="1800" b="1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туд</a:t>
            </a:r>
            <a:r>
              <a:rPr lang="ru-RU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</a:t>
            </a:r>
            <a:r>
              <a:rPr lang="uk-UA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 дісталися іспанські колонізатори. Через Панаму стало переправлятися золото інків, що привернуло піратів. З розпадом Іспанської імперії Панама відійшла до Колумбії, а </a:t>
            </a:r>
            <a:r>
              <a:rPr lang="uk-UA" sz="18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незалежною стала </a:t>
            </a:r>
            <a:r>
              <a:rPr lang="uk-UA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1903 році. До того часу зусиллями французів вже почалося і було </a:t>
            </a:r>
            <a:r>
              <a:rPr lang="uk-UA" sz="18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закинуто</a:t>
            </a:r>
            <a:r>
              <a:rPr lang="uk-UA" sz="18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будівництво Панамського каналу, який мав з'єднати два океани. Будівництво завершили американці в 1914 році, а країна стала стратегічно важливою і потрапила під сильний вплив США.</a:t>
            </a:r>
          </a:p>
          <a:p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615820"/>
            <a:ext cx="5494716" cy="5494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83" y="188640"/>
            <a:ext cx="404898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518348" y="656386"/>
            <a:ext cx="6469361" cy="547464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Century Gothic"/>
              </a:rPr>
              <a:t>Загальні</a:t>
            </a:r>
            <a:r>
              <a:rPr lang="ru-RU" b="1" dirty="0" smtClean="0">
                <a:latin typeface="Century Gothic"/>
              </a:rPr>
              <a:t> характеристики</a:t>
            </a:r>
            <a:endParaRPr lang="uk-UA" b="1" i="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Підзаголовок 2"/>
          <p:cNvSpPr txBox="1">
            <a:spLocks/>
          </p:cNvSpPr>
          <p:nvPr/>
        </p:nvSpPr>
        <p:spPr>
          <a:xfrm>
            <a:off x="5734372" y="1556792"/>
            <a:ext cx="7618040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Столиця – Панама </a:t>
            </a:r>
          </a:p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Населення – 3 608 431 тис.</a:t>
            </a:r>
            <a:endParaRPr lang="en-US" sz="2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Оф</a:t>
            </a:r>
            <a:r>
              <a:rPr lang="uk-UA" sz="2000" b="1" dirty="0" err="1" smtClean="0">
                <a:latin typeface="+mj-lt"/>
                <a:cs typeface="Times New Roman" panose="02020603050405020304" pitchFamily="18" charset="0"/>
              </a:rPr>
              <a:t>іційна</a:t>
            </a: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 мова – Іспанська</a:t>
            </a:r>
          </a:p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Валюта – </a:t>
            </a:r>
            <a:r>
              <a:rPr lang="uk-UA" sz="2000" b="1" dirty="0" err="1" smtClean="0">
                <a:latin typeface="+mj-lt"/>
                <a:cs typeface="Times New Roman" panose="02020603050405020304" pitchFamily="18" charset="0"/>
              </a:rPr>
              <a:t>Бальбоа</a:t>
            </a: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 , Долар США</a:t>
            </a:r>
          </a:p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Державний устрій – Конституційна республіка</a:t>
            </a:r>
          </a:p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ВВП 2012 р. </a:t>
            </a:r>
            <a:endParaRPr lang="uk-UA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– Повний        $</a:t>
            </a:r>
            <a:r>
              <a:rPr lang="uk-UA" sz="2000" b="1" dirty="0">
                <a:latin typeface="+mj-lt"/>
                <a:cs typeface="Times New Roman" panose="02020603050405020304" pitchFamily="18" charset="0"/>
              </a:rPr>
              <a:t>36,253 </a:t>
            </a: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мільярдів</a:t>
            </a:r>
          </a:p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– На душу населення     </a:t>
            </a:r>
            <a:r>
              <a:rPr lang="uk-UA" sz="2000" b="1" dirty="0" smtClean="0">
                <a:latin typeface="+mj-lt"/>
              </a:rPr>
              <a:t>$</a:t>
            </a:r>
            <a:r>
              <a:rPr lang="uk-UA" sz="2000" b="1" dirty="0">
                <a:latin typeface="+mj-lt"/>
              </a:rPr>
              <a:t>9 </a:t>
            </a:r>
            <a:r>
              <a:rPr lang="uk-UA" sz="2000" b="1" dirty="0" smtClean="0">
                <a:latin typeface="+mj-lt"/>
              </a:rPr>
              <a:t>526</a:t>
            </a:r>
          </a:p>
          <a:p>
            <a:pPr marL="0" indent="0">
              <a:buNone/>
            </a:pPr>
            <a:r>
              <a:rPr lang="uk-UA" sz="2000" b="1" dirty="0" smtClean="0">
                <a:latin typeface="+mj-lt"/>
                <a:cs typeface="Times New Roman" panose="02020603050405020304" pitchFamily="18" charset="0"/>
              </a:rPr>
              <a:t>61 місце в світовому рейтингу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03" y="625961"/>
            <a:ext cx="4070521" cy="2662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30" y="3680338"/>
            <a:ext cx="4070521" cy="26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6500" y="404664"/>
            <a:ext cx="4834880" cy="69148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600" b="1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Державний устрій</a:t>
            </a:r>
            <a:endParaRPr lang="uk-UA" sz="3600" b="1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69876" y="1268760"/>
            <a:ext cx="10918949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9 провінцій </a:t>
            </a:r>
            <a:r>
              <a:rPr lang="uk-UA" b="1" dirty="0" smtClean="0"/>
              <a:t>та </a:t>
            </a:r>
            <a:r>
              <a:rPr lang="uk-UA" b="1" dirty="0"/>
              <a:t>3 автономні </a:t>
            </a:r>
            <a:r>
              <a:rPr lang="uk-UA" b="1" dirty="0" smtClean="0"/>
              <a:t>області </a:t>
            </a:r>
            <a:r>
              <a:rPr lang="en-US" b="1" dirty="0" smtClean="0"/>
              <a:t>.</a:t>
            </a:r>
            <a:r>
              <a:rPr lang="uk-UA" b="1" dirty="0" smtClean="0"/>
              <a:t> </a:t>
            </a:r>
            <a:r>
              <a:rPr lang="ru-RU" b="1" dirty="0"/>
              <a:t>Панама - </a:t>
            </a:r>
            <a:r>
              <a:rPr lang="ru-RU" b="1" dirty="0" err="1"/>
              <a:t>унітарна</a:t>
            </a:r>
            <a:r>
              <a:rPr lang="ru-RU" b="1" dirty="0"/>
              <a:t> </a:t>
            </a:r>
            <a:r>
              <a:rPr lang="ru-RU" b="1" dirty="0" err="1"/>
              <a:t>президентська</a:t>
            </a:r>
            <a:r>
              <a:rPr lang="ru-RU" b="1" dirty="0"/>
              <a:t> </a:t>
            </a:r>
            <a:r>
              <a:rPr lang="ru-RU" b="1" dirty="0" err="1"/>
              <a:t>республіка</a:t>
            </a:r>
            <a:r>
              <a:rPr lang="ru-RU" b="1" dirty="0"/>
              <a:t>. </a:t>
            </a:r>
            <a:r>
              <a:rPr lang="ru-RU" b="1" dirty="0" err="1"/>
              <a:t>Виконавча</a:t>
            </a:r>
            <a:r>
              <a:rPr lang="ru-RU" b="1" dirty="0"/>
              <a:t> </a:t>
            </a:r>
            <a:r>
              <a:rPr lang="ru-RU" b="1" dirty="0" err="1"/>
              <a:t>влада</a:t>
            </a:r>
            <a:r>
              <a:rPr lang="ru-RU" b="1" dirty="0"/>
              <a:t> </a:t>
            </a:r>
            <a:r>
              <a:rPr lang="ru-RU" b="1" dirty="0" err="1"/>
              <a:t>здійснюється</a:t>
            </a:r>
            <a:r>
              <a:rPr lang="ru-RU" b="1" dirty="0"/>
              <a:t> президентом разом з </a:t>
            </a:r>
            <a:r>
              <a:rPr lang="ru-RU" b="1" dirty="0" err="1"/>
              <a:t>державними</a:t>
            </a:r>
            <a:r>
              <a:rPr lang="ru-RU" b="1" dirty="0"/>
              <a:t> </a:t>
            </a:r>
            <a:r>
              <a:rPr lang="ru-RU" b="1" dirty="0" err="1"/>
              <a:t>міністрами</a:t>
            </a:r>
            <a:r>
              <a:rPr lang="ru-RU" b="1" dirty="0"/>
              <a:t>. </a:t>
            </a:r>
            <a:r>
              <a:rPr lang="ru-RU" b="1" dirty="0" err="1"/>
              <a:t>Законодавча</a:t>
            </a:r>
            <a:r>
              <a:rPr lang="ru-RU" b="1" dirty="0"/>
              <a:t> </a:t>
            </a:r>
            <a:r>
              <a:rPr lang="ru-RU" b="1" dirty="0" err="1"/>
              <a:t>влада</a:t>
            </a:r>
            <a:r>
              <a:rPr lang="ru-RU" b="1" dirty="0"/>
              <a:t> в </a:t>
            </a:r>
            <a:r>
              <a:rPr lang="ru-RU" b="1" dirty="0" err="1"/>
              <a:t>Панамі</a:t>
            </a:r>
            <a:r>
              <a:rPr lang="ru-RU" b="1" dirty="0"/>
              <a:t> </a:t>
            </a:r>
            <a:r>
              <a:rPr lang="ru-RU" b="1" dirty="0" err="1"/>
              <a:t>належить</a:t>
            </a:r>
            <a:r>
              <a:rPr lang="ru-RU" b="1" dirty="0"/>
              <a:t> однопалатной </a:t>
            </a:r>
            <a:r>
              <a:rPr lang="ru-RU" b="1" dirty="0" err="1"/>
              <a:t>Законодавчої</a:t>
            </a:r>
            <a:r>
              <a:rPr lang="ru-RU" b="1" dirty="0"/>
              <a:t> </a:t>
            </a:r>
            <a:r>
              <a:rPr lang="ru-RU" b="1" dirty="0" err="1"/>
              <a:t>асамблеї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uk-UA" b="1" dirty="0" smtClean="0"/>
              <a:t>Кабінет </a:t>
            </a:r>
            <a:r>
              <a:rPr lang="uk-UA" b="1" dirty="0"/>
              <a:t>міністрів обирається президентом, президент з прем'єр-міністрами обираються загальним голосуванням кожні 5 років. Останнє таке голосування проводилося 2 травня 2004, наступне відбудеться у травні 2009 </a:t>
            </a:r>
            <a:r>
              <a:rPr lang="uk-UA" b="1" dirty="0" smtClean="0"/>
              <a:t>року.</a:t>
            </a:r>
          </a:p>
          <a:p>
            <a:pPr marL="0" indent="0">
              <a:buNone/>
            </a:pPr>
            <a:r>
              <a:rPr lang="uk-UA" b="1" dirty="0" smtClean="0"/>
              <a:t>Однопалатна </a:t>
            </a:r>
            <a:r>
              <a:rPr lang="uk-UA" b="1" dirty="0"/>
              <a:t>Національна </a:t>
            </a:r>
            <a:r>
              <a:rPr lang="uk-UA" b="1" dirty="0" smtClean="0"/>
              <a:t>Асамблея </a:t>
            </a:r>
            <a:r>
              <a:rPr lang="en-US" b="1" dirty="0" smtClean="0"/>
              <a:t>(</a:t>
            </a:r>
            <a:r>
              <a:rPr lang="uk-UA" b="1" dirty="0"/>
              <a:t>зараз 78 місць, члени обираються кожні 5 років загальним голосуванням, з 2009 номер місць буде 71</a:t>
            </a:r>
            <a:r>
              <a:rPr lang="uk-UA" b="1" dirty="0" smtClean="0"/>
              <a:t>).Верховний Суд</a:t>
            </a:r>
            <a:r>
              <a:rPr lang="en-US" b="1" dirty="0" smtClean="0"/>
              <a:t> </a:t>
            </a:r>
            <a:r>
              <a:rPr lang="en-US" b="1" dirty="0"/>
              <a:t>(9 </a:t>
            </a:r>
            <a:r>
              <a:rPr lang="uk-UA" b="1" dirty="0"/>
              <a:t>суддів призначаються на 10-річний строк</a:t>
            </a:r>
            <a:r>
              <a:rPr lang="uk-UA" b="1" dirty="0" smtClean="0"/>
              <a:t>).Юридична </a:t>
            </a:r>
            <a:r>
              <a:rPr lang="uk-UA" b="1" dirty="0"/>
              <a:t>система базується на цивільному кодексі, з переглядом законодавчих актів Верховним </a:t>
            </a:r>
            <a:r>
              <a:rPr lang="uk-UA" b="1" dirty="0" smtClean="0"/>
              <a:t>Судом . Діє </a:t>
            </a:r>
            <a:r>
              <a:rPr lang="uk-UA" b="1" dirty="0"/>
              <a:t>конституція від 11 жовтня 1972; реформи 1978, 1983, 1994,та 2004.</a:t>
            </a:r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732" y="260648"/>
            <a:ext cx="4038502" cy="71514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600" b="1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Економіка</a:t>
            </a:r>
            <a:endParaRPr lang="uk-UA" sz="3600" b="1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7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85900" y="4301716"/>
            <a:ext cx="10558909" cy="5112568"/>
          </a:xfrm>
        </p:spPr>
        <p:txBody>
          <a:bodyPr>
            <a:noAutofit/>
          </a:bodyPr>
          <a:lstStyle/>
          <a:p>
            <a:r>
              <a:rPr lang="uk-UA" sz="2000" b="1" dirty="0"/>
              <a:t>Панама знаходиться на перехресті світових морських комунікацій, один з найбільших міжнародних торгово-фінансових центрів. Основні галузі промисловості: конструкційних матеріалів, нафтопереробна, рибна, цементна. П. — велика транзитна країна, що обумовлено </a:t>
            </a:r>
            <a:r>
              <a:rPr lang="uk-UA" sz="2000" b="1" dirty="0" smtClean="0"/>
              <a:t>Панамським </a:t>
            </a:r>
            <a:r>
              <a:rPr lang="uk-UA" sz="2000" b="1" dirty="0"/>
              <a:t>каналом. Транспорт </a:t>
            </a:r>
            <a:r>
              <a:rPr lang="uk-UA" sz="2000" b="1" dirty="0" smtClean="0"/>
              <a:t>автомобільний</a:t>
            </a:r>
            <a:r>
              <a:rPr lang="uk-UA" sz="2000" b="1" dirty="0"/>
              <a:t>, морський, повітряний. У країні є 115 аеродромів. Сучасний аеропорт в місті Панама є теж важливим транзитним пунктом, що зв'язує Північну і Південну Америку.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dirty="0"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dirty="0"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dirty="0"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dirty="0"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dirty="0"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dirty="0"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dirty="0"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 smtClean="0">
              <a:solidFill>
                <a:schemeClr val="tx1"/>
              </a:solidFill>
              <a:latin typeface="Century Gothic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uk-UA" sz="2000" b="1" i="0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3" y="260648"/>
            <a:ext cx="695431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1413892" y="4221088"/>
            <a:ext cx="10657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 даними [</a:t>
            </a:r>
            <a:r>
              <a:rPr lang="en-US" b="1" dirty="0"/>
              <a:t>Index of Economic Freedom, </a:t>
            </a:r>
            <a:r>
              <a:rPr lang="en-US" b="1" dirty="0">
                <a:hlinkClick r:id="rId2" tooltip="The Heritage Foundation"/>
              </a:rPr>
              <a:t>The Heritage Foundation</a:t>
            </a:r>
            <a:r>
              <a:rPr lang="en-US" b="1" dirty="0"/>
              <a:t>, U.S.A. 2001]: </a:t>
            </a:r>
            <a:r>
              <a:rPr lang="uk-UA" b="1" dirty="0"/>
              <a:t>ВВП — $ 8,8 млрд (понад 60% — за рахунок транзитних транспортних операцій). Темп зростання ВВП — 4,1%. ВВП. Прямі закордонні інвестиції — $ 1,2 млрд. Імпорт — $ 4 млрд.                           (США — 39,7%; Японія — 9%; Мексика — 4,9%). Експорт — $ 3 млрд.          (США — 39,0%; Швеція — 7%; Коста Ріка — 6,6%; Іспанія — 5,4%; Бенілюкс — 4,3%). Витрати Панами на імпорт завжди перевищували прибутки від експорту. Панама ввозить сиру нафту, транспортні засоби і іншу промислову продукцію. Основні статті експорту — банани, креветки, цукор-сирець і нафтопродукти.</a:t>
            </a:r>
            <a:endParaRPr lang="uk-UA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260648"/>
            <a:ext cx="6984776" cy="39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435850" y="404813"/>
            <a:ext cx="4752975" cy="714375"/>
          </a:xfrm>
        </p:spPr>
        <p:txBody>
          <a:bodyPr/>
          <a:lstStyle/>
          <a:p>
            <a:r>
              <a:rPr lang="uk-UA" b="1" dirty="0" smtClean="0"/>
              <a:t>Грошова система</a:t>
            </a:r>
            <a:endParaRPr lang="uk-UA" b="1" dirty="0"/>
          </a:p>
        </p:txBody>
      </p:sp>
      <p:sp>
        <p:nvSpPr>
          <p:cNvPr id="7" name="Прямокутник 6"/>
          <p:cNvSpPr/>
          <p:nvPr/>
        </p:nvSpPr>
        <p:spPr>
          <a:xfrm>
            <a:off x="6814492" y="1700808"/>
            <a:ext cx="52637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Панамська валюта — </a:t>
            </a:r>
            <a:r>
              <a:rPr lang="uk-UA" dirty="0" err="1"/>
              <a:t>бальбоа</a:t>
            </a:r>
            <a:r>
              <a:rPr lang="uk-UA" dirty="0"/>
              <a:t> була введена з 1903 </a:t>
            </a:r>
            <a:r>
              <a:rPr lang="uk-UA" dirty="0" smtClean="0"/>
              <a:t>року і названа в честь іспанського конкістадора </a:t>
            </a:r>
            <a:r>
              <a:rPr lang="uk-UA" dirty="0" err="1" smtClean="0"/>
              <a:t>Васко</a:t>
            </a:r>
            <a:r>
              <a:rPr lang="uk-UA" dirty="0" smtClean="0"/>
              <a:t> </a:t>
            </a:r>
            <a:r>
              <a:rPr lang="uk-UA" dirty="0" err="1" smtClean="0"/>
              <a:t>Нуньеса</a:t>
            </a:r>
            <a:r>
              <a:rPr lang="uk-UA" dirty="0" smtClean="0"/>
              <a:t> де </a:t>
            </a:r>
            <a:r>
              <a:rPr lang="uk-UA" dirty="0" err="1" smtClean="0"/>
              <a:t>Бальбоа</a:t>
            </a:r>
            <a:r>
              <a:rPr lang="uk-UA" dirty="0" smtClean="0"/>
              <a:t>. </a:t>
            </a:r>
            <a:r>
              <a:rPr lang="uk-UA" dirty="0"/>
              <a:t>Однак на практиці </a:t>
            </a:r>
            <a:r>
              <a:rPr lang="uk-UA" dirty="0" err="1"/>
              <a:t>бальбоа</a:t>
            </a:r>
            <a:r>
              <a:rPr lang="uk-UA" dirty="0"/>
              <a:t> мало застосовується. Панама має власну чеканку, але як паперова валюта використовуються долари США. У Панамі карбуються монети максимальним номіналом в 5 </a:t>
            </a:r>
            <a:r>
              <a:rPr lang="uk-UA" dirty="0" err="1"/>
              <a:t>бальбоа</a:t>
            </a:r>
            <a:r>
              <a:rPr lang="uk-UA" dirty="0"/>
              <a:t>, а також 1 </a:t>
            </a:r>
            <a:r>
              <a:rPr lang="uk-UA" dirty="0" err="1"/>
              <a:t>бальбоа</a:t>
            </a:r>
            <a:r>
              <a:rPr lang="uk-UA" dirty="0"/>
              <a:t> і більш дрібні (з 1934 року курс </a:t>
            </a:r>
            <a:r>
              <a:rPr lang="uk-UA" dirty="0" err="1"/>
              <a:t>бальбоа</a:t>
            </a:r>
            <a:r>
              <a:rPr lang="uk-UA" dirty="0"/>
              <a:t> твердо прив'язаний до американського долара у співвідношенні 1: 1).</a:t>
            </a:r>
          </a:p>
        </p:txBody>
      </p:sp>
      <p:pic>
        <p:nvPicPr>
          <p:cNvPr id="1026" name="Picture 2" descr="http://www.coins-spb.ru/images/coins/archive/32739/0/50be217c2ef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896800"/>
            <a:ext cx="61206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518348" y="332656"/>
            <a:ext cx="64087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Міжнародна назва: PAB</a:t>
            </a:r>
          </a:p>
          <a:p>
            <a:endParaRPr lang="uk-UA" dirty="0" smtClean="0"/>
          </a:p>
          <a:p>
            <a:r>
              <a:rPr lang="uk-UA" dirty="0" err="1" smtClean="0"/>
              <a:t>Бальбоа</a:t>
            </a:r>
            <a:r>
              <a:rPr lang="uk-UA" dirty="0" smtClean="0"/>
              <a:t> дорівнює 100 </a:t>
            </a:r>
            <a:r>
              <a:rPr lang="uk-UA" dirty="0" err="1" smtClean="0"/>
              <a:t>сентіссімо</a:t>
            </a:r>
            <a:r>
              <a:rPr lang="uk-UA" dirty="0" smtClean="0"/>
              <a:t> (сентаво). Паперових </a:t>
            </a:r>
            <a:r>
              <a:rPr lang="uk-UA" dirty="0"/>
              <a:t>купюр </a:t>
            </a:r>
            <a:r>
              <a:rPr lang="uk-UA" dirty="0" err="1"/>
              <a:t>бальбоа</a:t>
            </a:r>
            <a:r>
              <a:rPr lang="uk-UA" dirty="0"/>
              <a:t> не існує, їх роль виконують долари США (американська валюта була прийнята в якості офіційної в 1904 році і має повсюдне вільне ходіння). В обігу знаходяться монети в 10 і 1 </a:t>
            </a:r>
            <a:r>
              <a:rPr lang="uk-UA" dirty="0" err="1"/>
              <a:t>бальбоа</a:t>
            </a:r>
            <a:r>
              <a:rPr lang="uk-UA" dirty="0"/>
              <a:t>, а також 50, 25, 10, 5 і 1 </a:t>
            </a:r>
            <a:r>
              <a:rPr lang="uk-UA" dirty="0" err="1"/>
              <a:t>сентіссімо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Іноземну валюту можна обміняти у всіх відділеннях Національного банку, у тому числі в аеропорту, а також у численних обмінних пунктах. У столиці країни можна обміняти практично будь-яку міжнародну валюту, в провінції перевага віддається долара і євро.</a:t>
            </a:r>
          </a:p>
          <a:p>
            <a:endParaRPr lang="uk-UA" dirty="0"/>
          </a:p>
          <a:p>
            <a:r>
              <a:rPr lang="uk-UA" dirty="0"/>
              <a:t>Повсюдно приймаються до оплати кредитні картки провідних світових систем. </a:t>
            </a:r>
            <a:r>
              <a:rPr lang="uk-UA" dirty="0" err="1"/>
              <a:t>MasterCard</a:t>
            </a:r>
            <a:r>
              <a:rPr lang="uk-UA" dirty="0"/>
              <a:t>, </a:t>
            </a:r>
            <a:r>
              <a:rPr lang="uk-UA" dirty="0" err="1"/>
              <a:t>American</a:t>
            </a:r>
            <a:r>
              <a:rPr lang="uk-UA" dirty="0"/>
              <a:t> Express, </a:t>
            </a:r>
            <a:r>
              <a:rPr lang="uk-UA" dirty="0" err="1"/>
              <a:t>Diners</a:t>
            </a:r>
            <a:r>
              <a:rPr lang="uk-UA" dirty="0"/>
              <a:t> </a:t>
            </a:r>
            <a:r>
              <a:rPr lang="uk-UA" dirty="0" err="1"/>
              <a:t>Club</a:t>
            </a:r>
            <a:r>
              <a:rPr lang="uk-UA" dirty="0"/>
              <a:t> і </a:t>
            </a:r>
            <a:r>
              <a:rPr lang="uk-UA" dirty="0" err="1"/>
              <a:t>Visa</a:t>
            </a:r>
            <a:r>
              <a:rPr lang="uk-UA" dirty="0"/>
              <a:t> - найбільш широко поширені види платіжних </a:t>
            </a:r>
            <a:r>
              <a:rPr lang="uk-UA" dirty="0" smtClean="0"/>
              <a:t>систем.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3" y="3518942"/>
            <a:ext cx="521417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8" y="476672"/>
            <a:ext cx="51457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Waves_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D940B-4F8D-4CC4-9A97-C00F7BCD0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презентації «Хвилі океану» (широкоформатна)</Template>
  <TotalTime>0</TotalTime>
  <Words>711</Words>
  <Application>Microsoft Office PowerPoint</Application>
  <PresentationFormat>Довільний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Times New Roman</vt:lpstr>
      <vt:lpstr>OceanWaves_16x9</vt:lpstr>
      <vt:lpstr>Макет заголовка</vt:lpstr>
      <vt:lpstr>Презентація PowerPoint</vt:lpstr>
      <vt:lpstr>Презентація PowerPoint</vt:lpstr>
      <vt:lpstr>Загальні характеристики</vt:lpstr>
      <vt:lpstr>Державний устрій</vt:lpstr>
      <vt:lpstr>Економіка</vt:lpstr>
      <vt:lpstr>Презентація PowerPoint</vt:lpstr>
      <vt:lpstr>Грошова система</vt:lpstr>
      <vt:lpstr>Презентація PowerPoint</vt:lpstr>
      <vt:lpstr>Туризм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2015-10-05T21:36:49Z</dcterms:created>
  <dcterms:modified xsi:type="dcterms:W3CDTF">2015-10-06T00:06:46Z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